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69" r:id="rId4"/>
    <p:sldId id="410" r:id="rId5"/>
    <p:sldId id="409" r:id="rId6"/>
    <p:sldId id="411" r:id="rId7"/>
    <p:sldId id="420" r:id="rId8"/>
    <p:sldId id="423" r:id="rId9"/>
    <p:sldId id="389" r:id="rId10"/>
    <p:sldId id="422" r:id="rId11"/>
    <p:sldId id="408" r:id="rId12"/>
    <p:sldId id="404" r:id="rId13"/>
    <p:sldId id="407" r:id="rId14"/>
    <p:sldId id="412" r:id="rId15"/>
    <p:sldId id="415" r:id="rId16"/>
    <p:sldId id="416" r:id="rId17"/>
    <p:sldId id="414" r:id="rId18"/>
    <p:sldId id="417" r:id="rId19"/>
    <p:sldId id="418" r:id="rId20"/>
    <p:sldId id="419" r:id="rId21"/>
    <p:sldId id="42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BioMedux\200828&#54924;&#51032;\motor&#45824;&#52404;&#5436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모터가격 </a:t>
            </a:r>
            <a:r>
              <a:rPr lang="en-US" altLang="ko-KR"/>
              <a:t>(US$)</a:t>
            </a:r>
          </a:p>
          <a:p>
            <a:pPr>
              <a:defRPr/>
            </a:pP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motor대체!$G$19:$J$19</c:f>
              <c:strCache>
                <c:ptCount val="4"/>
                <c:pt idx="0">
                  <c:v>Fastech</c:v>
                </c:pt>
                <c:pt idx="1">
                  <c:v>Trinamic</c:v>
                </c:pt>
                <c:pt idx="2">
                  <c:v>w/ encoder</c:v>
                </c:pt>
                <c:pt idx="3">
                  <c:v>enconder</c:v>
                </c:pt>
              </c:strCache>
            </c:strRef>
          </c:cat>
          <c:val>
            <c:numRef>
              <c:f>motor대체!$G$22:$J$22</c:f>
              <c:numCache>
                <c:formatCode>0_);[Red]\(0\)</c:formatCode>
                <c:ptCount val="4"/>
                <c:pt idx="0">
                  <c:v>483.5</c:v>
                </c:pt>
                <c:pt idx="1">
                  <c:v>198.5</c:v>
                </c:pt>
                <c:pt idx="2">
                  <c:v>119</c:v>
                </c:pt>
                <c:pt idx="3">
                  <c:v>27.11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E7-4FED-A056-248B108EC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6329616"/>
        <c:axId val="516325776"/>
      </c:barChart>
      <c:catAx>
        <c:axId val="51632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325776"/>
        <c:crosses val="autoZero"/>
        <c:auto val="1"/>
        <c:lblAlgn val="ctr"/>
        <c:lblOffset val="100"/>
        <c:noMultiLvlLbl val="0"/>
      </c:catAx>
      <c:valAx>
        <c:axId val="51632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32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4A697-CF0F-438B-84D1-B811AF344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5F425-D579-441F-8BB7-9A69C35D0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99CFA-5C2E-48DE-99C2-29852FC1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64F9-7B33-4C33-9F44-7C60833E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27BE7-DBAA-4330-B4FE-110F66D2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72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40AE-6206-4010-B958-E7E8F550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2EF40-1965-4D36-875C-4394E4311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B9ECE-7BA7-4450-B6E9-71F4CFD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129B7-67CC-4AA6-9930-94929CEA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F8F03-66C1-421F-B3EE-D59E7E1A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1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4C52F1-9A7A-467E-A2E4-487D2023E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AD19F6-DF45-41DA-BB7C-11F9BBDE5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726C2-7647-4632-B18F-D4F4B2C0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2B0FA-DF30-4C14-AF85-BE0C03AD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4D13E-2E52-4D32-879F-E285248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31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FFD04-4FBE-45F9-A7E6-F3C0B4A4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93812-0452-45D3-AC92-F16738A2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86210-58B8-4ADD-BD4E-129BCFBC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4CBCD-3112-40EC-A948-716CBAA1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D6281-0F1F-4C51-8C7A-4E5D71EA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98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3D18A-D235-4645-9C4C-B8BCD391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3A8495-3875-499A-9D14-42FC237D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0F680-B9A9-400C-9B35-B023B9B2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460A-963F-4A76-B4E1-2A37294F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F9CC8D-16C7-444E-ABE8-DBE295FB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04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2CAFF-E2E9-4797-802A-671CD08E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28861-E47B-44B5-AA97-70548107D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0B7CF-3A1A-472A-9177-E1E9CA457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6B94EE-3797-4CE5-8CA8-C2652586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89E36-4346-4CCB-9E05-7B56239C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C38CD-90A4-42EB-A7DC-E195405D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50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30CC5-A1EC-4B3C-8FAE-17779D90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4F964-4F63-4CBD-BCDC-92F93F1BF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358094-6C22-44F1-9F56-C9A7021A6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6E8D87-313F-4FF1-9FAA-5341B0C1A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149B63-0F8B-4C48-A0AC-592A56FE6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26AAD1-C3E1-446A-AA4D-2C78C313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CA42B-D27F-4B7B-B20A-264D751A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51B8E8-A157-4341-8170-F68C5EC7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05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BE227-1D04-46C5-ABA4-0B428C85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975652-9ACE-421F-BFA2-C18AF628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534-E033-453D-857D-A19CFAF7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0CF30-5E55-4A24-BF73-58484066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9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2FE608-922D-4115-A4A7-592AFE14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635507-2BD9-4646-A8A7-D20B4196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34D969-7BBA-4D2A-ABAA-424FA830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8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02B1-138B-4B3D-9AFA-E5CF302B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AF08C-D143-4624-A565-4C8FB1E80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CA3788-350E-4496-A6D2-1DAC2B9D9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669E5-657F-4111-B251-22B3AA68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A06CA-A3D6-45FA-95B5-6A3015B3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4C89E8-123C-44C6-BD08-1D9CEC5C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40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C57F7-8DA6-454D-8F1B-33D14548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2A3232-0BCF-4EF5-9C4D-03830B558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6E0662-CBC3-4FA8-9139-AD0B30226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944581-25C3-434B-9A73-6AB668CF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7EF8E-E31A-4173-BACB-DB6DA351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4B1B44-8129-4C4F-B83B-065C749C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5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729D69-1940-4C43-B76F-4A07D534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B0F30-CBB4-4EA9-9358-47C8B8AB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9500A-2A2F-4BE6-BEC5-320C2393B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22638-E125-4F74-B7DE-53EF469C2A11}" type="datetimeFigureOut">
              <a:rPr lang="ko-KR" altLang="en-US" smtClean="0"/>
              <a:t>2020-08-28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C24A5-E069-4030-9F6D-A6238C90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2518F-98A5-4D9F-BE1C-F5C5C1D0A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6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DDCD7-384C-4E1F-BA3A-CDB68001C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회의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65C8D-E65A-41CD-8672-131DBB730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한림대학교</a:t>
            </a:r>
          </a:p>
        </p:txBody>
      </p:sp>
    </p:spTree>
    <p:extLst>
      <p:ext uri="{BB962C8B-B14F-4D97-AF65-F5344CB8AC3E}">
        <p14:creationId xmlns:p14="http://schemas.microsoft.com/office/powerpoint/2010/main" val="57179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2E4370-0DB8-49AE-A403-BAE32AFD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89" y="4306764"/>
            <a:ext cx="2019709" cy="17762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BDBB7C-2E3D-42CE-98FF-967C5C1F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116" y="4044476"/>
            <a:ext cx="2433506" cy="24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FCC6C3-A341-49E9-87E7-1CFF5B72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94" y="4306764"/>
            <a:ext cx="2072780" cy="207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304D68E-44C5-4D87-8A6E-0AA3AAB7F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423283"/>
              </p:ext>
            </p:extLst>
          </p:nvPr>
        </p:nvGraphicFramePr>
        <p:xfrm>
          <a:off x="4095228" y="10726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BA31DD50-9C2F-4A4F-8721-557EEE60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10" y="4046573"/>
            <a:ext cx="2433506" cy="24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4AFBBB-7430-4167-96AC-0673B49D29C4}"/>
              </a:ext>
            </a:extLst>
          </p:cNvPr>
          <p:cNvSpPr txBox="1"/>
          <p:nvPr/>
        </p:nvSpPr>
        <p:spPr>
          <a:xfrm>
            <a:off x="964734" y="528506"/>
            <a:ext cx="19187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Motor</a:t>
            </a:r>
            <a:r>
              <a:rPr lang="ko-KR" altLang="en-US" dirty="0"/>
              <a:t> 가격 비교</a:t>
            </a:r>
          </a:p>
        </p:txBody>
      </p:sp>
    </p:spTree>
    <p:extLst>
      <p:ext uri="{BB962C8B-B14F-4D97-AF65-F5344CB8AC3E}">
        <p14:creationId xmlns:p14="http://schemas.microsoft.com/office/powerpoint/2010/main" val="328451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D0029-2011-4C67-A6C8-7CEDBF8B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Loco emulator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84992-2385-4DE2-BEF9-3664976CF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Emulator 2 </a:t>
            </a:r>
            <a:r>
              <a:rPr lang="ko-KR" altLang="en-US" dirty="0"/>
              <a:t>대 완성</a:t>
            </a:r>
            <a:endParaRPr lang="en-US" altLang="ko-KR" dirty="0"/>
          </a:p>
          <a:p>
            <a:r>
              <a:rPr lang="en-US" altLang="ko-KR" dirty="0" err="1"/>
              <a:t>LabG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Loco </a:t>
            </a:r>
            <a:r>
              <a:rPr lang="ko-KR" altLang="en-US" dirty="0">
                <a:sym typeface="Wingdings" panose="05000000000000000000" pitchFamily="2" charset="2"/>
              </a:rPr>
              <a:t>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Fastech</a:t>
            </a:r>
            <a:r>
              <a:rPr lang="en-US" altLang="ko-KR" dirty="0">
                <a:sym typeface="Wingdings" panose="05000000000000000000" pitchFamily="2" charset="2"/>
              </a:rPr>
              <a:t> Python control </a:t>
            </a:r>
            <a:r>
              <a:rPr lang="ko-KR" altLang="en-US" dirty="0">
                <a:sym typeface="Wingdings" panose="05000000000000000000" pitchFamily="2" charset="2"/>
              </a:rPr>
              <a:t>완성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LabG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기구 무게 줄임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Case change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9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C320-FDDF-42B9-AB9D-0864EE06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Motor-less RT PCR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D33AE-0290-4A7D-861A-A814351FF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0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5BD806-01D0-49BC-ADD6-582F444F0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4" y="973123"/>
            <a:ext cx="5691723" cy="3100311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963DC6F6-6EA3-4CB3-BF9A-C28DB6E12255}"/>
              </a:ext>
            </a:extLst>
          </p:cNvPr>
          <p:cNvSpPr/>
          <p:nvPr/>
        </p:nvSpPr>
        <p:spPr>
          <a:xfrm>
            <a:off x="4124186" y="3875714"/>
            <a:ext cx="142613" cy="10066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B8DDD04-9D25-45B8-AD05-6C10D7ECA8C9}"/>
              </a:ext>
            </a:extLst>
          </p:cNvPr>
          <p:cNvCxnSpPr>
            <a:cxnSpLocks/>
          </p:cNvCxnSpPr>
          <p:nvPr/>
        </p:nvCxnSpPr>
        <p:spPr>
          <a:xfrm>
            <a:off x="4195492" y="1199626"/>
            <a:ext cx="0" cy="2676088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480F1D3-7A42-4D3B-BED0-56DC708F1BC1}"/>
              </a:ext>
            </a:extLst>
          </p:cNvPr>
          <p:cNvSpPr/>
          <p:nvPr/>
        </p:nvSpPr>
        <p:spPr>
          <a:xfrm>
            <a:off x="4657288" y="3885261"/>
            <a:ext cx="142613" cy="10066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061DF1-6965-479C-B4E0-3B926874B7AF}"/>
              </a:ext>
            </a:extLst>
          </p:cNvPr>
          <p:cNvCxnSpPr>
            <a:cxnSpLocks/>
          </p:cNvCxnSpPr>
          <p:nvPr/>
        </p:nvCxnSpPr>
        <p:spPr>
          <a:xfrm>
            <a:off x="4728594" y="1182848"/>
            <a:ext cx="0" cy="2702413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A42E0B88-BFC1-4B10-998D-99644D02299E}"/>
              </a:ext>
            </a:extLst>
          </p:cNvPr>
          <p:cNvSpPr/>
          <p:nvPr/>
        </p:nvSpPr>
        <p:spPr>
          <a:xfrm>
            <a:off x="5190390" y="3886419"/>
            <a:ext cx="142613" cy="10066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59E4C9-4C4B-4F23-8730-BEED95A44CD9}"/>
              </a:ext>
            </a:extLst>
          </p:cNvPr>
          <p:cNvCxnSpPr>
            <a:cxnSpLocks/>
          </p:cNvCxnSpPr>
          <p:nvPr/>
        </p:nvCxnSpPr>
        <p:spPr>
          <a:xfrm>
            <a:off x="5261696" y="1191237"/>
            <a:ext cx="0" cy="2695182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9754C394-A48E-4DCD-99B0-C586B4BD6C43}"/>
              </a:ext>
            </a:extLst>
          </p:cNvPr>
          <p:cNvSpPr/>
          <p:nvPr/>
        </p:nvSpPr>
        <p:spPr>
          <a:xfrm>
            <a:off x="5723492" y="3887577"/>
            <a:ext cx="142613" cy="10066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3C657E2-6D03-44D7-AB8D-C04243804E7E}"/>
              </a:ext>
            </a:extLst>
          </p:cNvPr>
          <p:cNvCxnSpPr>
            <a:cxnSpLocks/>
          </p:cNvCxnSpPr>
          <p:nvPr/>
        </p:nvCxnSpPr>
        <p:spPr>
          <a:xfrm>
            <a:off x="5794798" y="1208015"/>
            <a:ext cx="0" cy="2679562"/>
          </a:xfrm>
          <a:prstGeom prst="lin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3669FF-3997-42F2-9B27-B763285A3D1E}"/>
              </a:ext>
            </a:extLst>
          </p:cNvPr>
          <p:cNvGrpSpPr/>
          <p:nvPr/>
        </p:nvGrpSpPr>
        <p:grpSpPr>
          <a:xfrm>
            <a:off x="1275127" y="2058702"/>
            <a:ext cx="9761987" cy="369332"/>
            <a:chOff x="1283516" y="2080362"/>
            <a:chExt cx="9761987" cy="369332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4C8F278-BD0B-4088-99A0-BF09E8D062A5}"/>
                </a:ext>
              </a:extLst>
            </p:cNvPr>
            <p:cNvCxnSpPr/>
            <p:nvPr/>
          </p:nvCxnSpPr>
          <p:spPr>
            <a:xfrm>
              <a:off x="1283516" y="2265028"/>
              <a:ext cx="64175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37083E-CA4F-41EA-A5D6-025562A6C36A}"/>
                </a:ext>
              </a:extLst>
            </p:cNvPr>
            <p:cNvSpPr txBox="1"/>
            <p:nvPr/>
          </p:nvSpPr>
          <p:spPr>
            <a:xfrm>
              <a:off x="7787945" y="2080362"/>
              <a:ext cx="325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Find </a:t>
              </a:r>
              <a:r>
                <a:rPr lang="en-US" altLang="ko-KR" dirty="0" err="1"/>
                <a:t>thres</a:t>
              </a:r>
              <a:r>
                <a:rPr lang="en-US" altLang="ko-KR" dirty="0"/>
                <a:t> sum </a:t>
              </a:r>
              <a:r>
                <a:rPr lang="en-US" altLang="ko-KR" dirty="0" err="1"/>
                <a:t>dist</a:t>
              </a:r>
              <a:r>
                <a:rPr lang="en-US" altLang="ko-KR" dirty="0"/>
                <a:t>(Abi-</a:t>
              </a:r>
              <a:r>
                <a:rPr lang="en-US" altLang="ko-KR" dirty="0" err="1"/>
                <a:t>labG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4C47D1-DBE2-4A34-91C7-0D46E6F38DB5}"/>
              </a:ext>
            </a:extLst>
          </p:cNvPr>
          <p:cNvSpPr/>
          <p:nvPr/>
        </p:nvSpPr>
        <p:spPr>
          <a:xfrm>
            <a:off x="3574409" y="4611396"/>
            <a:ext cx="2678288" cy="14645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Neural net</a:t>
            </a:r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D95B93-C651-45CE-A421-41DF14B1FD1B}"/>
              </a:ext>
            </a:extLst>
          </p:cNvPr>
          <p:cNvGrpSpPr/>
          <p:nvPr/>
        </p:nvGrpSpPr>
        <p:grpSpPr>
          <a:xfrm>
            <a:off x="3045203" y="4973220"/>
            <a:ext cx="529206" cy="740919"/>
            <a:chOff x="3322040" y="4874004"/>
            <a:chExt cx="529206" cy="740919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632034C-50EC-465C-A3C0-19A99B68F5CE}"/>
                </a:ext>
              </a:extLst>
            </p:cNvPr>
            <p:cNvCxnSpPr/>
            <p:nvPr/>
          </p:nvCxnSpPr>
          <p:spPr>
            <a:xfrm>
              <a:off x="3322040" y="4874004"/>
              <a:ext cx="529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6E456774-B6F6-4C36-96EB-B0844C379660}"/>
                </a:ext>
              </a:extLst>
            </p:cNvPr>
            <p:cNvCxnSpPr/>
            <p:nvPr/>
          </p:nvCxnSpPr>
          <p:spPr>
            <a:xfrm>
              <a:off x="3322040" y="5367950"/>
              <a:ext cx="529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15A2C7A-313A-4BF4-B1D0-60EB8A4724BE}"/>
                </a:ext>
              </a:extLst>
            </p:cNvPr>
            <p:cNvCxnSpPr/>
            <p:nvPr/>
          </p:nvCxnSpPr>
          <p:spPr>
            <a:xfrm>
              <a:off x="3322040" y="5120977"/>
              <a:ext cx="529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BC654F4-D049-48FA-8837-4FEB74F0EC2F}"/>
                </a:ext>
              </a:extLst>
            </p:cNvPr>
            <p:cNvCxnSpPr/>
            <p:nvPr/>
          </p:nvCxnSpPr>
          <p:spPr>
            <a:xfrm>
              <a:off x="3322040" y="5614923"/>
              <a:ext cx="529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AA7E3D-A86F-4A51-A626-DA3B0E44B456}"/>
              </a:ext>
            </a:extLst>
          </p:cNvPr>
          <p:cNvSpPr txBox="1"/>
          <p:nvPr/>
        </p:nvSpPr>
        <p:spPr>
          <a:xfrm flipH="1">
            <a:off x="2534871" y="4812190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en-US" altLang="ko-KR" baseline="30000" dirty="0"/>
              <a:t>-1</a:t>
            </a:r>
            <a:endParaRPr lang="ko-KR" altLang="en-US" baseline="30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E63924-F90B-47A9-83E5-709F09C450E0}"/>
              </a:ext>
            </a:extLst>
          </p:cNvPr>
          <p:cNvSpPr txBox="1"/>
          <p:nvPr/>
        </p:nvSpPr>
        <p:spPr>
          <a:xfrm flipH="1">
            <a:off x="2534871" y="5059927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en-US" altLang="ko-KR" baseline="30000" dirty="0"/>
              <a:t>-2</a:t>
            </a:r>
            <a:endParaRPr lang="ko-KR" altLang="en-US" baseline="30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9E0159-56E0-429C-B7B6-1499AEB07378}"/>
              </a:ext>
            </a:extLst>
          </p:cNvPr>
          <p:cNvSpPr txBox="1"/>
          <p:nvPr/>
        </p:nvSpPr>
        <p:spPr>
          <a:xfrm flipH="1">
            <a:off x="2534871" y="5307664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en-US" altLang="ko-KR" baseline="30000" dirty="0"/>
              <a:t>-3</a:t>
            </a:r>
            <a:endParaRPr lang="ko-KR" altLang="en-US" baseline="30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08B0CA-5A67-43AD-996D-F8DD6A1DF3EB}"/>
              </a:ext>
            </a:extLst>
          </p:cNvPr>
          <p:cNvSpPr txBox="1"/>
          <p:nvPr/>
        </p:nvSpPr>
        <p:spPr>
          <a:xfrm flipH="1">
            <a:off x="2534871" y="5555402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en-US" altLang="ko-KR" baseline="30000" dirty="0"/>
              <a:t>-4</a:t>
            </a:r>
            <a:endParaRPr lang="ko-KR" altLang="en-US" baseline="30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554266-0A24-48DA-A06D-A94A196E592B}"/>
              </a:ext>
            </a:extLst>
          </p:cNvPr>
          <p:cNvSpPr txBox="1"/>
          <p:nvPr/>
        </p:nvSpPr>
        <p:spPr>
          <a:xfrm>
            <a:off x="1777484" y="6269329"/>
            <a:ext cx="126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Roche Ct’s</a:t>
            </a:r>
            <a:endParaRPr lang="ko-KR" altLang="en-US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48ED267-C675-404A-AA83-04EE095C898A}"/>
              </a:ext>
            </a:extLst>
          </p:cNvPr>
          <p:cNvCxnSpPr>
            <a:endCxn id="39" idx="2"/>
          </p:cNvCxnSpPr>
          <p:nvPr/>
        </p:nvCxnSpPr>
        <p:spPr>
          <a:xfrm flipV="1">
            <a:off x="3045203" y="6075962"/>
            <a:ext cx="1868350" cy="386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B6E235E-4650-43F7-B5EE-1A8D5A8CDECE}"/>
              </a:ext>
            </a:extLst>
          </p:cNvPr>
          <p:cNvSpPr txBox="1"/>
          <p:nvPr/>
        </p:nvSpPr>
        <p:spPr>
          <a:xfrm>
            <a:off x="4601224" y="5700211"/>
            <a:ext cx="6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924EF9-DEF1-4EC8-A7C7-CD42BA78C684}"/>
              </a:ext>
            </a:extLst>
          </p:cNvPr>
          <p:cNvSpPr txBox="1"/>
          <p:nvPr/>
        </p:nvSpPr>
        <p:spPr>
          <a:xfrm>
            <a:off x="7004807" y="4615167"/>
            <a:ext cx="35552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Xaiver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Training: 20 curves each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Test: 20 curves each </a:t>
            </a:r>
          </a:p>
          <a:p>
            <a:endParaRPr lang="en-US" altLang="ko-KR" dirty="0"/>
          </a:p>
          <a:p>
            <a:r>
              <a:rPr lang="en-US" altLang="ko-KR" dirty="0"/>
              <a:t>Cam </a:t>
            </a:r>
            <a:r>
              <a:rPr lang="en-US" altLang="ko-KR" dirty="0" err="1"/>
              <a:t>rtPCR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Training: 20 image seq’s each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Test: 20 image seq’s each</a:t>
            </a:r>
            <a:endParaRPr lang="ko-KR" altLang="en-US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98020E4-851D-4850-9ACC-21632711A999}"/>
              </a:ext>
            </a:extLst>
          </p:cNvPr>
          <p:cNvCxnSpPr/>
          <p:nvPr/>
        </p:nvCxnSpPr>
        <p:spPr>
          <a:xfrm>
            <a:off x="1206719" y="4228051"/>
            <a:ext cx="100919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9B9558D-8218-4BD0-A43D-75F03821D28E}"/>
              </a:ext>
            </a:extLst>
          </p:cNvPr>
          <p:cNvSpPr txBox="1"/>
          <p:nvPr/>
        </p:nvSpPr>
        <p:spPr>
          <a:xfrm>
            <a:off x="956345" y="511728"/>
            <a:ext cx="384271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Neural Net</a:t>
            </a:r>
            <a:r>
              <a:rPr lang="ko-KR" altLang="en-US" dirty="0"/>
              <a:t>을 이용한 </a:t>
            </a:r>
            <a:r>
              <a:rPr lang="en-US" altLang="ko-KR" dirty="0"/>
              <a:t>Ct calculation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25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C320-FDDF-42B9-AB9D-0864EE06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</a:t>
            </a:r>
            <a:r>
              <a:rPr lang="en-US" altLang="ko-KR" dirty="0" err="1"/>
              <a:t>DuxCycler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D33AE-0290-4A7D-861A-A814351FF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B8F89-D840-46A0-A116-B4D609BE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연구항목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C409D-D068-4E8A-803A-03D4FF65F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형광 검출 검증</a:t>
            </a:r>
            <a:endParaRPr lang="en-US" altLang="ko-KR" dirty="0"/>
          </a:p>
          <a:p>
            <a:r>
              <a:rPr lang="en-US" altLang="ko-KR" dirty="0" err="1"/>
              <a:t>duxCycler</a:t>
            </a:r>
            <a:r>
              <a:rPr lang="en-US" altLang="ko-KR" dirty="0"/>
              <a:t> python control</a:t>
            </a:r>
          </a:p>
          <a:p>
            <a:r>
              <a:rPr lang="en-US" altLang="ko-KR" dirty="0"/>
              <a:t>Raspberry Pi computing module control</a:t>
            </a:r>
          </a:p>
          <a:p>
            <a:r>
              <a:rPr lang="en-US" altLang="ko-KR" dirty="0"/>
              <a:t>Peltier </a:t>
            </a:r>
            <a:r>
              <a:rPr lang="ko-KR" altLang="en-US" dirty="0"/>
              <a:t>를</a:t>
            </a:r>
            <a:r>
              <a:rPr lang="en-US" altLang="ko-KR" dirty="0"/>
              <a:t> motor driver</a:t>
            </a:r>
            <a:r>
              <a:rPr lang="ko-KR" altLang="en-US" dirty="0"/>
              <a:t>로 구동</a:t>
            </a:r>
            <a:endParaRPr lang="en-US" altLang="ko-KR" dirty="0"/>
          </a:p>
          <a:p>
            <a:r>
              <a:rPr lang="en-US" altLang="ko-KR" dirty="0"/>
              <a:t>Thermostat</a:t>
            </a:r>
            <a:r>
              <a:rPr lang="ko-KR" altLang="en-US" dirty="0"/>
              <a:t>를 이용한 </a:t>
            </a:r>
            <a:r>
              <a:rPr lang="en-US" altLang="ko-KR" dirty="0"/>
              <a:t>lid heater</a:t>
            </a:r>
          </a:p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camera </a:t>
            </a:r>
            <a:r>
              <a:rPr lang="ko-KR" altLang="en-US" dirty="0"/>
              <a:t>선정 </a:t>
            </a:r>
            <a:r>
              <a:rPr lang="en-US" altLang="ko-KR" dirty="0"/>
              <a:t>(IMX179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IMX415)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03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AD722-5AE6-45D4-B193-D09A69675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3" y="768843"/>
            <a:ext cx="4325112" cy="2353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0D54F-7FB1-4788-80F4-5AB87A83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215083"/>
            <a:ext cx="3335103" cy="3135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90F39D-C8BF-4906-8438-98AD1C83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97" y="3215083"/>
            <a:ext cx="3117752" cy="31218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EE4516-6144-4291-AB69-300D4A8C8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9" y="650917"/>
            <a:ext cx="5234473" cy="2470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841891-8BC8-4260-9987-51AC27C55A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88" y="3648600"/>
            <a:ext cx="2847002" cy="28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1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264E39-2A1A-41BC-B3CF-6E224C49F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95" y="904088"/>
            <a:ext cx="224790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4AB365-1982-4BFB-9CD0-1C622CC3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3" y="568567"/>
            <a:ext cx="4491964" cy="3712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AF339C-4516-4F0C-AABC-93157EFF8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60" y="4416803"/>
            <a:ext cx="2120635" cy="20444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D2D761-60B5-4143-85AC-F56097AEE77A}"/>
              </a:ext>
            </a:extLst>
          </p:cNvPr>
          <p:cNvSpPr txBox="1"/>
          <p:nvPr/>
        </p:nvSpPr>
        <p:spPr>
          <a:xfrm>
            <a:off x="3806890" y="4683968"/>
            <a:ext cx="74406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5cm </a:t>
            </a:r>
            <a:r>
              <a:rPr lang="ko-KR" altLang="en-US" dirty="0"/>
              <a:t>위에서 </a:t>
            </a:r>
            <a:r>
              <a:rPr lang="en-US" altLang="ko-KR" dirty="0"/>
              <a:t>center </a:t>
            </a:r>
            <a:r>
              <a:rPr lang="ko-KR" altLang="en-US" dirty="0" err="1"/>
              <a:t>촬영시</a:t>
            </a:r>
            <a:r>
              <a:rPr lang="ko-KR" altLang="en-US" dirty="0"/>
              <a:t> </a:t>
            </a:r>
            <a:r>
              <a:rPr lang="en-US" altLang="ko-KR" dirty="0"/>
              <a:t>corner</a:t>
            </a:r>
            <a:r>
              <a:rPr lang="ko-KR" altLang="en-US" dirty="0"/>
              <a:t>에서는 이것보다 더 비스듬히 촬영됨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camera 4</a:t>
            </a:r>
            <a:r>
              <a:rPr lang="ko-KR" altLang="en-US" dirty="0"/>
              <a:t>대 사용하면 회전 없이 가능함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Center</a:t>
            </a:r>
            <a:r>
              <a:rPr lang="ko-KR" altLang="en-US" dirty="0"/>
              <a:t>는 비스듬히 </a:t>
            </a:r>
            <a:r>
              <a:rPr lang="en-US" altLang="ko-KR" dirty="0"/>
              <a:t>4</a:t>
            </a:r>
            <a:r>
              <a:rPr lang="ko-KR" altLang="en-US" dirty="0"/>
              <a:t>방향에서 </a:t>
            </a:r>
            <a:r>
              <a:rPr lang="ko-KR" altLang="en-US" dirty="0" err="1"/>
              <a:t>들여다</a:t>
            </a:r>
            <a:r>
              <a:rPr lang="ko-KR" altLang="en-US" dirty="0"/>
              <a:t> 보고 더함</a:t>
            </a:r>
            <a:endParaRPr lang="en-US" altLang="ko-KR" dirty="0"/>
          </a:p>
          <a:p>
            <a:r>
              <a:rPr lang="en-US" altLang="ko-KR" dirty="0"/>
              <a:t>Side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방향에서 비스듬히 </a:t>
            </a:r>
            <a:r>
              <a:rPr lang="ko-KR" altLang="en-US" dirty="0" err="1"/>
              <a:t>들여다</a:t>
            </a:r>
            <a:r>
              <a:rPr lang="ko-KR" altLang="en-US" dirty="0"/>
              <a:t> 보고 더함</a:t>
            </a:r>
            <a:r>
              <a:rPr lang="en-US" altLang="ko-KR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B8D397-AB69-4A22-8F94-D4CC3C217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921" y="2174032"/>
            <a:ext cx="16954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9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FC5867-5AA7-41D0-BB96-D68695B3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44" y="2546479"/>
            <a:ext cx="4857750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2795F-50F0-4D62-92CC-D59F53D3A8DB}"/>
              </a:ext>
            </a:extLst>
          </p:cNvPr>
          <p:cNvSpPr txBox="1"/>
          <p:nvPr/>
        </p:nvSpPr>
        <p:spPr>
          <a:xfrm>
            <a:off x="7175241" y="2546479"/>
            <a:ext cx="3360151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computing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duxCycler</a:t>
            </a:r>
            <a:r>
              <a:rPr lang="en-US" altLang="ko-KR" dirty="0"/>
              <a:t> python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Filter wheel python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 camera image 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Flask backend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React frontend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3E267-3FCC-46AD-9E65-C9CC8A76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53" y="1106412"/>
            <a:ext cx="3194567" cy="96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0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361DD-BEE8-4A1B-B440-3963F5F5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1" y="815390"/>
            <a:ext cx="4593181" cy="1399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487CC3-F47C-4588-BC56-7060B3F4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40" y="4017706"/>
            <a:ext cx="3333750" cy="240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171961-64D4-4BA4-95AE-59717FB49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819" y="845566"/>
            <a:ext cx="2185390" cy="2185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3ABB3-8A3F-4CEA-932B-F055DD40656D}"/>
              </a:ext>
            </a:extLst>
          </p:cNvPr>
          <p:cNvSpPr txBox="1"/>
          <p:nvPr/>
        </p:nvSpPr>
        <p:spPr>
          <a:xfrm>
            <a:off x="5405526" y="101898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</a:t>
            </a:r>
            <a:r>
              <a:rPr lang="en-US" altLang="ko-KR" dirty="0" err="1"/>
              <a:t>pcb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5776FB-A4B3-47E5-B86D-7EF34949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911" y="4196899"/>
            <a:ext cx="2221107" cy="2221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65BB3-0614-4E01-81FC-9A9A68DE6D98}"/>
              </a:ext>
            </a:extLst>
          </p:cNvPr>
          <p:cNvSpPr txBox="1"/>
          <p:nvPr/>
        </p:nvSpPr>
        <p:spPr>
          <a:xfrm>
            <a:off x="9105149" y="5149523"/>
            <a:ext cx="1673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Ex: 3mm</a:t>
            </a:r>
          </a:p>
          <a:p>
            <a:r>
              <a:rPr lang="en-US" altLang="ko-KR" dirty="0" err="1"/>
              <a:t>Em</a:t>
            </a:r>
            <a:r>
              <a:rPr lang="en-US" altLang="ko-KR" dirty="0"/>
              <a:t>: 5mm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도 간격배치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895D507-A99B-4422-845C-5B189F5AF15C}"/>
              </a:ext>
            </a:extLst>
          </p:cNvPr>
          <p:cNvSpPr/>
          <p:nvPr/>
        </p:nvSpPr>
        <p:spPr>
          <a:xfrm rot="20517100">
            <a:off x="1499939" y="3157412"/>
            <a:ext cx="429208" cy="42920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A2ABFC-6D80-4CF0-9265-CBB51AF468FF}"/>
              </a:ext>
            </a:extLst>
          </p:cNvPr>
          <p:cNvCxnSpPr>
            <a:cxnSpLocks/>
          </p:cNvCxnSpPr>
          <p:nvPr/>
        </p:nvCxnSpPr>
        <p:spPr>
          <a:xfrm flipH="1">
            <a:off x="5029761" y="1225519"/>
            <a:ext cx="333673" cy="5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C9BF63-5356-48D1-9A86-5442D55A7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51005" y="1203650"/>
            <a:ext cx="568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3661A32-CD52-4BB8-ABD8-08322A20A683}"/>
              </a:ext>
            </a:extLst>
          </p:cNvPr>
          <p:cNvCxnSpPr>
            <a:cxnSpLocks/>
          </p:cNvCxnSpPr>
          <p:nvPr/>
        </p:nvCxnSpPr>
        <p:spPr>
          <a:xfrm flipH="1" flipV="1">
            <a:off x="4921516" y="1946991"/>
            <a:ext cx="604007" cy="4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E2FDFA-8042-456A-BCB5-089F8D1B137D}"/>
              </a:ext>
            </a:extLst>
          </p:cNvPr>
          <p:cNvSpPr txBox="1"/>
          <p:nvPr/>
        </p:nvSpPr>
        <p:spPr>
          <a:xfrm>
            <a:off x="5223519" y="246726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빛 차단 </a:t>
            </a:r>
            <a:r>
              <a:rPr lang="en-US" altLang="ko-KR" dirty="0"/>
              <a:t>sheet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360A10-262C-4E5B-BC68-14D2ECCE0FA2}"/>
              </a:ext>
            </a:extLst>
          </p:cNvPr>
          <p:cNvCxnSpPr>
            <a:cxnSpLocks/>
          </p:cNvCxnSpPr>
          <p:nvPr/>
        </p:nvCxnSpPr>
        <p:spPr>
          <a:xfrm flipH="1" flipV="1">
            <a:off x="3672859" y="2005868"/>
            <a:ext cx="604007" cy="4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01F80F-A202-4236-9105-38F31A0182C0}"/>
              </a:ext>
            </a:extLst>
          </p:cNvPr>
          <p:cNvSpPr txBox="1"/>
          <p:nvPr/>
        </p:nvSpPr>
        <p:spPr>
          <a:xfrm>
            <a:off x="3840127" y="2409502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wheel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41025C-B7B9-4FFB-80F1-931C652C50A8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276866" y="1188949"/>
            <a:ext cx="373768" cy="41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6B8FA8-A5B4-4ABC-B789-3566D92E3B43}"/>
              </a:ext>
            </a:extLst>
          </p:cNvPr>
          <p:cNvSpPr txBox="1"/>
          <p:nvPr/>
        </p:nvSpPr>
        <p:spPr>
          <a:xfrm>
            <a:off x="4179190" y="81961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camera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F1F1328-A4A6-474A-B1CA-D18D06B3A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298" y="845496"/>
            <a:ext cx="2185390" cy="218539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1A15F2A-5387-4906-B8FB-D500BE452675}"/>
              </a:ext>
            </a:extLst>
          </p:cNvPr>
          <p:cNvCxnSpPr/>
          <p:nvPr/>
        </p:nvCxnSpPr>
        <p:spPr>
          <a:xfrm>
            <a:off x="5223519" y="3642549"/>
            <a:ext cx="0" cy="302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07BF9E3-D448-4C53-AD65-CEF2EA076886}"/>
              </a:ext>
            </a:extLst>
          </p:cNvPr>
          <p:cNvCxnSpPr/>
          <p:nvPr/>
        </p:nvCxnSpPr>
        <p:spPr>
          <a:xfrm>
            <a:off x="5223519" y="3642549"/>
            <a:ext cx="6395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3C5CD5-AA79-4013-A067-F938776C78DE}"/>
              </a:ext>
            </a:extLst>
          </p:cNvPr>
          <p:cNvSpPr txBox="1"/>
          <p:nvPr/>
        </p:nvSpPr>
        <p:spPr>
          <a:xfrm>
            <a:off x="5223519" y="3673115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</a:t>
            </a:r>
            <a:r>
              <a:rPr lang="ko-KR" altLang="en-US" dirty="0"/>
              <a:t> </a:t>
            </a:r>
            <a:r>
              <a:rPr lang="en-US" altLang="ko-KR" dirty="0"/>
              <a:t>wheel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98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6EC1A1-853E-434F-AB4D-325AC1267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86510"/>
              </p:ext>
            </p:extLst>
          </p:nvPr>
        </p:nvGraphicFramePr>
        <p:xfrm>
          <a:off x="2463800" y="1543050"/>
          <a:ext cx="7264399" cy="3771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500">
                  <a:extLst>
                    <a:ext uri="{9D8B030D-6E8A-4147-A177-3AD203B41FA5}">
                      <a16:colId xmlns:a16="http://schemas.microsoft.com/office/drawing/2014/main" val="2746213437"/>
                    </a:ext>
                  </a:extLst>
                </a:gridCol>
                <a:gridCol w="4370065">
                  <a:extLst>
                    <a:ext uri="{9D8B030D-6E8A-4147-A177-3AD203B41FA5}">
                      <a16:colId xmlns:a16="http://schemas.microsoft.com/office/drawing/2014/main" val="3251952233"/>
                    </a:ext>
                  </a:extLst>
                </a:gridCol>
                <a:gridCol w="837834">
                  <a:extLst>
                    <a:ext uri="{9D8B030D-6E8A-4147-A177-3AD203B41FA5}">
                      <a16:colId xmlns:a16="http://schemas.microsoft.com/office/drawing/2014/main" val="3451411455"/>
                    </a:ext>
                  </a:extLst>
                </a:gridCol>
                <a:gridCol w="685500">
                  <a:extLst>
                    <a:ext uri="{9D8B030D-6E8A-4147-A177-3AD203B41FA5}">
                      <a16:colId xmlns:a16="http://schemas.microsoft.com/office/drawing/2014/main" val="1181804187"/>
                    </a:ext>
                  </a:extLst>
                </a:gridCol>
                <a:gridCol w="685500">
                  <a:extLst>
                    <a:ext uri="{9D8B030D-6E8A-4147-A177-3AD203B41FA5}">
                      <a16:colId xmlns:a16="http://schemas.microsoft.com/office/drawing/2014/main" val="16360566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분류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399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impedance </a:t>
                      </a:r>
                      <a:r>
                        <a:rPr lang="ko-KR" altLang="en-US" sz="1100" u="none" strike="noStrike">
                          <a:effectLst/>
                        </a:rPr>
                        <a:t>실험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impedance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58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PCR speed up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227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6790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PCR chip taping </a:t>
                      </a:r>
                      <a:r>
                        <a:rPr lang="ko-KR" altLang="en-US" sz="1100" u="none" strike="noStrike">
                          <a:effectLst/>
                        </a:rPr>
                        <a:t>고정방법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3449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small xavier (3D printer </a:t>
                      </a:r>
                      <a:r>
                        <a:rPr lang="ko-KR" altLang="en-US" sz="1100" u="none" strike="noStrike">
                          <a:effectLst/>
                        </a:rPr>
                        <a:t>이용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172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LabGC dialog design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01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ct threshold </a:t>
                      </a:r>
                      <a:r>
                        <a:rPr lang="ko-KR" altLang="en-US" sz="1100" u="none" strike="noStrike">
                          <a:effectLst/>
                        </a:rPr>
                        <a:t>결정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042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shelf motor precision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12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SD card chip channel space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4530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SD card chip cooling speed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064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 HW architecture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4380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 SW architecture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75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 battery </a:t>
                      </a:r>
                      <a:r>
                        <a:rPr lang="ko-KR" altLang="en-US" sz="1100" u="none" strike="noStrike">
                          <a:effectLst/>
                        </a:rPr>
                        <a:t>용량 실험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8053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 emulator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60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Fastech python control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8479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motor-less RT PCR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motorless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6695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신규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rtDuxcycler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rtDux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 going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560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46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23E5DA-2B9E-438F-BBE1-375FE726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67" y="3429000"/>
            <a:ext cx="6638925" cy="335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BFDF7E-0DC6-474B-AEC0-79D3F34B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90" y="441551"/>
            <a:ext cx="3381375" cy="3362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AD1A91-429A-4A8C-8CF2-8C630BFFC068}"/>
              </a:ext>
            </a:extLst>
          </p:cNvPr>
          <p:cNvSpPr txBox="1"/>
          <p:nvPr/>
        </p:nvSpPr>
        <p:spPr>
          <a:xfrm>
            <a:off x="261257" y="3983495"/>
            <a:ext cx="463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Thermostat</a:t>
            </a:r>
            <a:r>
              <a:rPr lang="ko-KR" altLang="en-US" dirty="0"/>
              <a:t> 적용검토 </a:t>
            </a:r>
            <a:r>
              <a:rPr lang="en-US" altLang="ko-KR" dirty="0"/>
              <a:t>(105</a:t>
            </a:r>
            <a:r>
              <a:rPr lang="ko-KR" altLang="en-US" dirty="0"/>
              <a:t>도 </a:t>
            </a:r>
            <a:r>
              <a:rPr lang="en-US" altLang="ko-KR" dirty="0"/>
              <a:t>on 107</a:t>
            </a:r>
            <a:r>
              <a:rPr lang="ko-KR" altLang="en-US" dirty="0"/>
              <a:t>도 </a:t>
            </a:r>
            <a:r>
              <a:rPr lang="en-US" altLang="ko-KR" dirty="0"/>
              <a:t>off)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A49CD15-7AD8-4CEB-ACB5-624FB7CBB5E4}"/>
              </a:ext>
            </a:extLst>
          </p:cNvPr>
          <p:cNvCxnSpPr/>
          <p:nvPr/>
        </p:nvCxnSpPr>
        <p:spPr>
          <a:xfrm>
            <a:off x="9373276" y="2894142"/>
            <a:ext cx="867747" cy="18754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D393F5-39FC-4F3B-A8EB-FE6B0FC10FBA}"/>
              </a:ext>
            </a:extLst>
          </p:cNvPr>
          <p:cNvSpPr txBox="1"/>
          <p:nvPr/>
        </p:nvSpPr>
        <p:spPr>
          <a:xfrm>
            <a:off x="8450421" y="2458326"/>
            <a:ext cx="33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Heater</a:t>
            </a:r>
            <a:r>
              <a:rPr lang="ko-KR" altLang="en-US" dirty="0"/>
              <a:t>에서 가장 먼 곳은 몇 도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799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1F8D886-D2F9-43DB-ADDC-B140D32C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90" y="2785145"/>
            <a:ext cx="3831461" cy="2421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C7FCF-DE6D-4861-B6FF-0EF9DD0F6130}"/>
              </a:ext>
            </a:extLst>
          </p:cNvPr>
          <p:cNvSpPr txBox="1"/>
          <p:nvPr/>
        </p:nvSpPr>
        <p:spPr>
          <a:xfrm>
            <a:off x="964734" y="528506"/>
            <a:ext cx="1502847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Peltier</a:t>
            </a:r>
            <a:r>
              <a:rPr lang="ko-KR" altLang="en-US" dirty="0"/>
              <a:t> </a:t>
            </a:r>
            <a:r>
              <a:rPr lang="en-US" altLang="ko-KR" dirty="0"/>
              <a:t>driver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66934-FA95-4B00-94B7-8F7DDF64DCD2}"/>
              </a:ext>
            </a:extLst>
          </p:cNvPr>
          <p:cNvSpPr txBox="1"/>
          <p:nvPr/>
        </p:nvSpPr>
        <p:spPr>
          <a:xfrm>
            <a:off x="5863905" y="2894202"/>
            <a:ext cx="399128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Speed to temperature conversion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uStepping</a:t>
            </a:r>
            <a:r>
              <a:rPr lang="ko-KR" altLang="en-US" dirty="0"/>
              <a:t>과 </a:t>
            </a:r>
            <a:r>
              <a:rPr lang="en-US" altLang="ko-KR" dirty="0"/>
              <a:t>filter </a:t>
            </a:r>
            <a:r>
              <a:rPr lang="ko-KR" altLang="en-US" dirty="0"/>
              <a:t>크기 관계 조사</a:t>
            </a:r>
          </a:p>
        </p:txBody>
      </p:sp>
    </p:spTree>
    <p:extLst>
      <p:ext uri="{BB962C8B-B14F-4D97-AF65-F5344CB8AC3E}">
        <p14:creationId xmlns:p14="http://schemas.microsoft.com/office/powerpoint/2010/main" val="115716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337-ECB1-4EDE-82E0-552F9D17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A810D-DE5D-4C84-8906-9BC306B3E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6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7CA91E9-37D9-408C-ADD8-F88217D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805" y="3242625"/>
            <a:ext cx="2343150" cy="182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273E73-317C-4FC2-92F1-006FE3F9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05" y="1466478"/>
            <a:ext cx="2330306" cy="1824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E8A3E9-C6F5-4CF0-B84A-B01A0209258B}"/>
              </a:ext>
            </a:extLst>
          </p:cNvPr>
          <p:cNvSpPr txBox="1"/>
          <p:nvPr/>
        </p:nvSpPr>
        <p:spPr>
          <a:xfrm>
            <a:off x="1023457" y="780176"/>
            <a:ext cx="519565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내부 온도 실험을 통한 온도 안정화 및 </a:t>
            </a:r>
            <a:r>
              <a:rPr lang="en-US" altLang="ko-KR" dirty="0"/>
              <a:t>speedup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CD548-540F-421D-8BD8-A9CF70C422D2}"/>
              </a:ext>
            </a:extLst>
          </p:cNvPr>
          <p:cNvSpPr txBox="1"/>
          <p:nvPr/>
        </p:nvSpPr>
        <p:spPr>
          <a:xfrm>
            <a:off x="1216404" y="1770077"/>
            <a:ext cx="54997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50um</a:t>
            </a:r>
            <a:r>
              <a:rPr lang="ko-KR" altLang="en-US" dirty="0"/>
              <a:t> </a:t>
            </a:r>
            <a:r>
              <a:rPr lang="en-US" altLang="ko-KR" dirty="0"/>
              <a:t>thermocouple (CHAL-002)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재사용 힘듦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150um (CHAL-005) </a:t>
            </a:r>
            <a:r>
              <a:rPr lang="ko-KR" altLang="en-US" dirty="0"/>
              <a:t>로 </a:t>
            </a:r>
            <a:r>
              <a:rPr lang="ko-KR" altLang="en-US" dirty="0" err="1"/>
              <a:t>측정시</a:t>
            </a:r>
            <a:r>
              <a:rPr lang="ko-KR" altLang="en-US" dirty="0"/>
              <a:t> 온도차이 많음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In-outlet </a:t>
            </a:r>
            <a:r>
              <a:rPr lang="ko-KR" altLang="en-US" dirty="0"/>
              <a:t>배치 </a:t>
            </a:r>
            <a:r>
              <a:rPr lang="en-US" altLang="ko-KR" dirty="0"/>
              <a:t>vs drilled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Thermocouple </a:t>
            </a:r>
            <a:r>
              <a:rPr lang="ko-KR" altLang="en-US" dirty="0"/>
              <a:t>대량 구매 요</a:t>
            </a:r>
          </a:p>
        </p:txBody>
      </p:sp>
    </p:spTree>
    <p:extLst>
      <p:ext uri="{BB962C8B-B14F-4D97-AF65-F5344CB8AC3E}">
        <p14:creationId xmlns:p14="http://schemas.microsoft.com/office/powerpoint/2010/main" val="409888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C379F5-4161-4B00-85F7-9D9DF615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89" y="1882137"/>
            <a:ext cx="9865452" cy="4876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5499DF-3A94-44A0-908E-1E0993FDD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48" y="914861"/>
            <a:ext cx="10981189" cy="1260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E26ADA-686E-465E-B204-32A2CB0CFAF1}"/>
              </a:ext>
            </a:extLst>
          </p:cNvPr>
          <p:cNvSpPr txBox="1"/>
          <p:nvPr/>
        </p:nvSpPr>
        <p:spPr>
          <a:xfrm>
            <a:off x="964734" y="528506"/>
            <a:ext cx="188865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PCB taping </a:t>
            </a:r>
            <a:r>
              <a:rPr lang="ko-KR" altLang="en-US" dirty="0"/>
              <a:t>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D5EF9-8C49-4B64-B1FC-0F931E0452DE}"/>
              </a:ext>
            </a:extLst>
          </p:cNvPr>
          <p:cNvSpPr txBox="1"/>
          <p:nvPr/>
        </p:nvSpPr>
        <p:spPr>
          <a:xfrm>
            <a:off x="2172750" y="1029167"/>
            <a:ext cx="92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Tape</a:t>
            </a:r>
            <a:r>
              <a:rPr lang="ko-KR" altLang="en-US" dirty="0"/>
              <a:t>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F7462-FF8E-4119-9908-0978372F8906}"/>
              </a:ext>
            </a:extLst>
          </p:cNvPr>
          <p:cNvSpPr txBox="1"/>
          <p:nvPr/>
        </p:nvSpPr>
        <p:spPr>
          <a:xfrm>
            <a:off x="2172750" y="1616665"/>
            <a:ext cx="88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Tape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1905D-C37D-4019-B1D7-E1E944927E08}"/>
              </a:ext>
            </a:extLst>
          </p:cNvPr>
          <p:cNvSpPr txBox="1"/>
          <p:nvPr/>
        </p:nvSpPr>
        <p:spPr>
          <a:xfrm>
            <a:off x="11604692" y="316033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C9C12-5D39-41C7-9197-36249C401979}"/>
              </a:ext>
            </a:extLst>
          </p:cNvPr>
          <p:cNvSpPr txBox="1"/>
          <p:nvPr/>
        </p:nvSpPr>
        <p:spPr>
          <a:xfrm>
            <a:off x="11531233" y="519089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B0BA6A-A36E-45D3-AAED-664E50B8728D}"/>
              </a:ext>
            </a:extLst>
          </p:cNvPr>
          <p:cNvCxnSpPr>
            <a:cxnSpLocks/>
          </p:cNvCxnSpPr>
          <p:nvPr/>
        </p:nvCxnSpPr>
        <p:spPr>
          <a:xfrm>
            <a:off x="3565321" y="4311850"/>
            <a:ext cx="8304561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53C2D0-7858-4C04-9AC6-4CBE4A4F64CA}"/>
              </a:ext>
            </a:extLst>
          </p:cNvPr>
          <p:cNvSpPr txBox="1"/>
          <p:nvPr/>
        </p:nvSpPr>
        <p:spPr>
          <a:xfrm>
            <a:off x="497426" y="3021836"/>
            <a:ext cx="306789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Cycle </a:t>
            </a:r>
            <a:r>
              <a:rPr lang="ko-KR" altLang="en-US" dirty="0"/>
              <a:t>변동이 작다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TC</a:t>
            </a:r>
            <a:r>
              <a:rPr lang="ko-KR" altLang="en-US" dirty="0"/>
              <a:t>의 실험간 변동 문제 조사중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704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6D00DE-05F9-4060-9358-4173189FC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2" y="1102016"/>
            <a:ext cx="6123963" cy="3334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FD91D-1E8F-4B90-BCF6-44BD19E71A97}"/>
              </a:ext>
            </a:extLst>
          </p:cNvPr>
          <p:cNvSpPr txBox="1"/>
          <p:nvPr/>
        </p:nvSpPr>
        <p:spPr>
          <a:xfrm>
            <a:off x="998676" y="4617945"/>
            <a:ext cx="5552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d4: PWM on time: </a:t>
            </a:r>
            <a:r>
              <a:rPr lang="ko-KR" altLang="en-US" dirty="0"/>
              <a:t>현재 </a:t>
            </a:r>
            <a:r>
              <a:rPr lang="en-US" altLang="ko-KR" dirty="0"/>
              <a:t>¼</a:t>
            </a:r>
            <a:r>
              <a:rPr lang="en-US" altLang="ko-KR" dirty="0">
                <a:sym typeface="Wingdings" panose="05000000000000000000" pitchFamily="2" charset="2"/>
              </a:rPr>
              <a:t>full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Iird4: full PWM + </a:t>
            </a:r>
            <a:r>
              <a:rPr lang="en-US" altLang="ko-KR" dirty="0" err="1">
                <a:sym typeface="Wingdings" panose="05000000000000000000" pitchFamily="2" charset="2"/>
              </a:rPr>
              <a:t>iir</a:t>
            </a:r>
            <a:r>
              <a:rPr lang="en-US" altLang="ko-KR" dirty="0">
                <a:sym typeface="Wingdings" panose="05000000000000000000" pitchFamily="2" charset="2"/>
              </a:rPr>
              <a:t> filter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시작부분을 보면 상당히 빠를 것을 알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parameter tuning </a:t>
            </a:r>
            <a:r>
              <a:rPr lang="ko-KR" altLang="en-US" dirty="0"/>
              <a:t>이 필요함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차기 버전에 적용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59216-D60E-4121-BDDB-6DECA91B53B3}"/>
              </a:ext>
            </a:extLst>
          </p:cNvPr>
          <p:cNvSpPr txBox="1"/>
          <p:nvPr/>
        </p:nvSpPr>
        <p:spPr>
          <a:xfrm>
            <a:off x="964734" y="528506"/>
            <a:ext cx="110479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Speedup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CEF746-4B55-468A-A610-6EAFC96CE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13" y="1283593"/>
            <a:ext cx="4686300" cy="3152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A74822-03C0-4BDF-A252-78C041726AC8}"/>
              </a:ext>
            </a:extLst>
          </p:cNvPr>
          <p:cNvSpPr txBox="1"/>
          <p:nvPr/>
        </p:nvSpPr>
        <p:spPr>
          <a:xfrm>
            <a:off x="7048537" y="4694844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ym typeface="Wingdings" panose="05000000000000000000" pitchFamily="2" charset="2"/>
              </a:rPr>
              <a:t>Double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sided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tape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389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E904E5-4C27-42F7-B6FD-C64D7B7A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15" y="1393465"/>
            <a:ext cx="3415767" cy="2742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6C0E9-DC2C-4CF9-9C6F-4BA7A2656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42" y="1393465"/>
            <a:ext cx="1420548" cy="2275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AF2B2-3D8E-4809-A6A1-2FA809B0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689" y="1393465"/>
            <a:ext cx="1139865" cy="2275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C7396B-C4D6-45DD-B8B8-64AA69A0D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554" y="1393465"/>
            <a:ext cx="3120780" cy="2620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D5ADA5-4882-4049-98BB-3B3D683C4D0F}"/>
              </a:ext>
            </a:extLst>
          </p:cNvPr>
          <p:cNvSpPr txBox="1"/>
          <p:nvPr/>
        </p:nvSpPr>
        <p:spPr>
          <a:xfrm>
            <a:off x="2248250" y="4756558"/>
            <a:ext cx="802258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Motor</a:t>
            </a:r>
            <a:r>
              <a:rPr lang="ko-KR" altLang="en-US" dirty="0"/>
              <a:t>에 의한 </a:t>
            </a:r>
            <a:r>
              <a:rPr lang="en-US" altLang="ko-KR" dirty="0"/>
              <a:t>mis-location</a:t>
            </a:r>
            <a:r>
              <a:rPr lang="ko-KR" altLang="en-US" dirty="0"/>
              <a:t>은 무시할 만하다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Backlash</a:t>
            </a:r>
            <a:r>
              <a:rPr lang="ko-KR" altLang="en-US" dirty="0"/>
              <a:t>등의 전체 요소를 검증하려면 </a:t>
            </a:r>
            <a:r>
              <a:rPr lang="en-US" altLang="ko-KR" dirty="0"/>
              <a:t>cartridge </a:t>
            </a:r>
            <a:r>
              <a:rPr lang="ko-KR" altLang="en-US" dirty="0"/>
              <a:t>구동부만 </a:t>
            </a:r>
            <a:r>
              <a:rPr lang="en-US" altLang="ko-KR" dirty="0"/>
              <a:t>open</a:t>
            </a:r>
            <a:r>
              <a:rPr lang="ko-KR" altLang="en-US" dirty="0"/>
              <a:t>형태 필요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688B-1EFD-40F5-A536-44D73A4A38C0}"/>
              </a:ext>
            </a:extLst>
          </p:cNvPr>
          <p:cNvSpPr txBox="1"/>
          <p:nvPr/>
        </p:nvSpPr>
        <p:spPr>
          <a:xfrm>
            <a:off x="964734" y="528506"/>
            <a:ext cx="184499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Motor</a:t>
            </a:r>
            <a:r>
              <a:rPr lang="ko-KR" altLang="en-US" dirty="0"/>
              <a:t> </a:t>
            </a:r>
            <a:r>
              <a:rPr lang="en-US" altLang="ko-KR" dirty="0"/>
              <a:t>precision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26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8F4EC-F4D2-48CD-BC36-B22BA929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LoD</a:t>
            </a:r>
            <a:r>
              <a:rPr lang="en-US" altLang="ko-KR" dirty="0"/>
              <a:t> </a:t>
            </a:r>
            <a:r>
              <a:rPr lang="ko-KR" altLang="en-US" dirty="0"/>
              <a:t>실험 및 </a:t>
            </a:r>
            <a:r>
              <a:rPr lang="en-US" altLang="ko-KR" dirty="0"/>
              <a:t>Ct threshold </a:t>
            </a:r>
            <a:r>
              <a:rPr lang="ko-KR" altLang="en-US" dirty="0"/>
              <a:t>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EF4C2-3A29-4BF8-964A-D27C965C6EA7}"/>
              </a:ext>
            </a:extLst>
          </p:cNvPr>
          <p:cNvSpPr txBox="1"/>
          <p:nvPr/>
        </p:nvSpPr>
        <p:spPr>
          <a:xfrm>
            <a:off x="1543574" y="2306972"/>
            <a:ext cx="188224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황지수교수 발표</a:t>
            </a:r>
          </a:p>
        </p:txBody>
      </p:sp>
    </p:spTree>
    <p:extLst>
      <p:ext uri="{BB962C8B-B14F-4D97-AF65-F5344CB8AC3E}">
        <p14:creationId xmlns:p14="http://schemas.microsoft.com/office/powerpoint/2010/main" val="346713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337-ECB1-4EDE-82E0-552F9D17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A810D-DE5D-4C84-8906-9BC306B3E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5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5035</TotalTime>
  <Words>455</Words>
  <Application>Microsoft Office PowerPoint</Application>
  <PresentationFormat>와이드스크린</PresentationFormat>
  <Paragraphs>149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2020년 8월 회의</vt:lpstr>
      <vt:lpstr>PowerPoint 프레젠테이션</vt:lpstr>
      <vt:lpstr>LabG</vt:lpstr>
      <vt:lpstr>PowerPoint 프레젠테이션</vt:lpstr>
      <vt:lpstr>PowerPoint 프레젠테이션</vt:lpstr>
      <vt:lpstr>PowerPoint 프레젠테이션</vt:lpstr>
      <vt:lpstr>PowerPoint 프레젠테이션</vt:lpstr>
      <vt:lpstr>LoD 실험 및 Ct threshold 계산</vt:lpstr>
      <vt:lpstr>Loco</vt:lpstr>
      <vt:lpstr>PowerPoint 프레젠테이션</vt:lpstr>
      <vt:lpstr>Loco emulator </vt:lpstr>
      <vt:lpstr>Motor-less RT PCR</vt:lpstr>
      <vt:lpstr>PowerPoint 프레젠테이션</vt:lpstr>
      <vt:lpstr>RT DuxCycler</vt:lpstr>
      <vt:lpstr>연구항목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 Dae</dc:creator>
  <cp:lastModifiedBy>Kim Jong Dae</cp:lastModifiedBy>
  <cp:revision>184</cp:revision>
  <dcterms:created xsi:type="dcterms:W3CDTF">2019-08-12T03:50:12Z</dcterms:created>
  <dcterms:modified xsi:type="dcterms:W3CDTF">2020-08-28T04:06:21Z</dcterms:modified>
</cp:coreProperties>
</file>